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1"/>
  </p:notesMasterIdLst>
  <p:handoutMasterIdLst>
    <p:handoutMasterId r:id="rId42"/>
  </p:handoutMasterIdLst>
  <p:sldIdLst>
    <p:sldId id="262" r:id="rId2"/>
    <p:sldId id="358" r:id="rId3"/>
    <p:sldId id="398" r:id="rId4"/>
    <p:sldId id="399" r:id="rId5"/>
    <p:sldId id="397" r:id="rId6"/>
    <p:sldId id="400" r:id="rId7"/>
    <p:sldId id="401" r:id="rId8"/>
    <p:sldId id="403" r:id="rId9"/>
    <p:sldId id="404" r:id="rId10"/>
    <p:sldId id="405" r:id="rId11"/>
    <p:sldId id="402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8" r:id="rId24"/>
    <p:sldId id="420" r:id="rId25"/>
    <p:sldId id="419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260" r:id="rId40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5" autoAdjust="0"/>
    <p:restoredTop sz="94660"/>
  </p:normalViewPr>
  <p:slideViewPr>
    <p:cSldViewPr>
      <p:cViewPr varScale="1">
        <p:scale>
          <a:sx n="65" d="100"/>
          <a:sy n="65" d="100"/>
        </p:scale>
        <p:origin x="47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12/10/2021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12/10/2021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F72FDC-8B3A-4365-9B4B-28AA7A8B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30FFFB5-F084-4728-BDA6-5A1F11E2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0C7EB7A6-0605-450A-B05A-26F0DC146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1C6228-83F8-4C6C-85A9-45E119AF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UF04: Programación Orientada a Objetos</a:t>
            </a:r>
          </a:p>
          <a:p>
            <a:pPr algn="ctr" eaLnBrk="1" hangingPunct="1"/>
            <a:r>
              <a:rPr lang="es-ES" sz="2800" dirty="0"/>
              <a:t>Tema 9. Utilización avanzada de clases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3BFDA-2FB0-4234-8F3F-9869597B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57" y="3634097"/>
            <a:ext cx="2543322" cy="3622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76469E-5105-405E-999C-6689B3C8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57" y="1301477"/>
            <a:ext cx="5067632" cy="51518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Otro 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E41AEF03-E4AE-4CC9-9E76-FF0406C2D1EC}"/>
              </a:ext>
            </a:extLst>
          </p:cNvPr>
          <p:cNvSpPr/>
          <p:nvPr/>
        </p:nvSpPr>
        <p:spPr>
          <a:xfrm>
            <a:off x="9504804" y="972454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26"/>
              <a:gd name="adj6" fmla="val -1057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 QUE HEREDA DE LA SUPERCLASE ALIMENTO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2052FCBC-F2EA-4112-9FAA-FB79D6227FF7}"/>
              </a:ext>
            </a:extLst>
          </p:cNvPr>
          <p:cNvSpPr/>
          <p:nvPr/>
        </p:nvSpPr>
        <p:spPr>
          <a:xfrm>
            <a:off x="9504804" y="2420888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799"/>
              <a:gd name="adj6" fmla="val -1467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DEL ATRIBUTO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1966C00-8A99-4C32-B035-C9C13D5A2AB1}"/>
              </a:ext>
            </a:extLst>
          </p:cNvPr>
          <p:cNvSpPr/>
          <p:nvPr/>
        </p:nvSpPr>
        <p:spPr>
          <a:xfrm>
            <a:off x="9503721" y="3844893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801"/>
              <a:gd name="adj6" fmla="val -742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CONSTRUCTOR DE LA SUBCLASE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E9EAD9A3-50DC-489D-9522-00FAABF70BEF}"/>
              </a:ext>
            </a:extLst>
          </p:cNvPr>
          <p:cNvSpPr/>
          <p:nvPr/>
        </p:nvSpPr>
        <p:spPr>
          <a:xfrm>
            <a:off x="9480376" y="5277704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6808"/>
              <a:gd name="adj6" fmla="val -1530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UTILIZACIÓN DEL CONSTRUCTOR DE LA SUPERCLASE</a:t>
            </a:r>
          </a:p>
        </p:txBody>
      </p:sp>
      <p:sp>
        <p:nvSpPr>
          <p:cNvPr id="18" name="Globo: línea doblada 17">
            <a:extLst>
              <a:ext uri="{FF2B5EF4-FFF2-40B4-BE49-F238E27FC236}">
                <a16:creationId xmlns:a16="http://schemas.microsoft.com/office/drawing/2014/main" id="{46F83731-89A0-4F18-95B1-3564AFC580FD}"/>
              </a:ext>
            </a:extLst>
          </p:cNvPr>
          <p:cNvSpPr/>
          <p:nvPr/>
        </p:nvSpPr>
        <p:spPr>
          <a:xfrm>
            <a:off x="1142881" y="3079239"/>
            <a:ext cx="1872208" cy="1316703"/>
          </a:xfrm>
          <a:prstGeom prst="borderCallout2">
            <a:avLst>
              <a:gd name="adj1" fmla="val 9789"/>
              <a:gd name="adj2" fmla="val 102740"/>
              <a:gd name="adj3" fmla="val -1412"/>
              <a:gd name="adj4" fmla="val 109374"/>
              <a:gd name="adj5" fmla="val 46888"/>
              <a:gd name="adj6" fmla="val 1502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NUEVO ATRIBUTO DE LA SUBCLASE</a:t>
            </a:r>
          </a:p>
        </p:txBody>
      </p:sp>
      <p:sp>
        <p:nvSpPr>
          <p:cNvPr id="19" name="Globo: línea doblada 18">
            <a:extLst>
              <a:ext uri="{FF2B5EF4-FFF2-40B4-BE49-F238E27FC236}">
                <a16:creationId xmlns:a16="http://schemas.microsoft.com/office/drawing/2014/main" id="{D2616EB8-ACE5-463F-9FC3-CE168B8350FC}"/>
              </a:ext>
            </a:extLst>
          </p:cNvPr>
          <p:cNvSpPr/>
          <p:nvPr/>
        </p:nvSpPr>
        <p:spPr>
          <a:xfrm>
            <a:off x="1123456" y="4797152"/>
            <a:ext cx="1872208" cy="1797255"/>
          </a:xfrm>
          <a:prstGeom prst="borderCallout2">
            <a:avLst>
              <a:gd name="adj1" fmla="val 9789"/>
              <a:gd name="adj2" fmla="val 102740"/>
              <a:gd name="adj3" fmla="val -1412"/>
              <a:gd name="adj4" fmla="val 109374"/>
              <a:gd name="adj5" fmla="val -6613"/>
              <a:gd name="adj6" fmla="val 1353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 UN MÉTODO HEREDADO DE LA SUPERCLASE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C0FDCD-47C2-4EBE-84A0-5CDB130D0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40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Otro 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D8713D-1D59-461D-A63D-DB179DA30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25865"/>
            <a:ext cx="6351715" cy="5410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605421A-E761-45BA-934C-E1AE38EE98A6}"/>
              </a:ext>
            </a:extLst>
          </p:cNvPr>
          <p:cNvSpPr/>
          <p:nvPr/>
        </p:nvSpPr>
        <p:spPr>
          <a:xfrm>
            <a:off x="3287688" y="1927813"/>
            <a:ext cx="1008112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05956FD-9160-4981-9422-994C03BDD0B2}"/>
              </a:ext>
            </a:extLst>
          </p:cNvPr>
          <p:cNvSpPr/>
          <p:nvPr/>
        </p:nvSpPr>
        <p:spPr>
          <a:xfrm>
            <a:off x="3287688" y="2287853"/>
            <a:ext cx="158417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7E7211-3ED2-44EC-8B80-D8955DBBDF5D}"/>
              </a:ext>
            </a:extLst>
          </p:cNvPr>
          <p:cNvSpPr/>
          <p:nvPr/>
        </p:nvSpPr>
        <p:spPr>
          <a:xfrm>
            <a:off x="3287688" y="3007933"/>
            <a:ext cx="1668647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C62C498-F5FB-43EE-84FB-ED763DF16BC3}"/>
              </a:ext>
            </a:extLst>
          </p:cNvPr>
          <p:cNvSpPr/>
          <p:nvPr/>
        </p:nvSpPr>
        <p:spPr>
          <a:xfrm>
            <a:off x="3287688" y="3645024"/>
            <a:ext cx="3168352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8B8A4F0-941F-428A-9064-4BC4A8875499}"/>
              </a:ext>
            </a:extLst>
          </p:cNvPr>
          <p:cNvSpPr/>
          <p:nvPr/>
        </p:nvSpPr>
        <p:spPr>
          <a:xfrm>
            <a:off x="2950780" y="5190804"/>
            <a:ext cx="4657388" cy="11521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DAD40304-48E4-448A-A9F7-D723CE270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627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Clase Abstracta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777C4-702A-4FF4-989E-C98F2281478E}"/>
              </a:ext>
            </a:extLst>
          </p:cNvPr>
          <p:cNvSpPr/>
          <p:nvPr/>
        </p:nvSpPr>
        <p:spPr>
          <a:xfrm>
            <a:off x="1127448" y="1443841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Si por alguna razón nos encontramos con una clase de la que no se tiene que crear ningún objeto, podemos determinar que esa clase es Abstracta.</a:t>
            </a:r>
          </a:p>
        </p:txBody>
      </p:sp>
      <p:pic>
        <p:nvPicPr>
          <p:cNvPr id="4098" name="Picture 2" descr="Programacion Orientada a Objetos: Clases Abstractas">
            <a:extLst>
              <a:ext uri="{FF2B5EF4-FFF2-40B4-BE49-F238E27FC236}">
                <a16:creationId xmlns:a16="http://schemas.microsoft.com/office/drawing/2014/main" id="{ACA645AD-99AC-44FA-B407-57ACB4F07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7"/>
          <a:stretch/>
        </p:blipFill>
        <p:spPr bwMode="auto">
          <a:xfrm>
            <a:off x="2783632" y="2828836"/>
            <a:ext cx="6267092" cy="37685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00FD18-1978-40E6-A624-57023618A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711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Clase Abstracta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777C4-702A-4FF4-989E-C98F2281478E}"/>
              </a:ext>
            </a:extLst>
          </p:cNvPr>
          <p:cNvSpPr/>
          <p:nvPr/>
        </p:nvSpPr>
        <p:spPr>
          <a:xfrm>
            <a:off x="1127448" y="1443841"/>
            <a:ext cx="99371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Una clase abstracta define una estructura de datos para ser usada sólo como superclase impidiendo así que pueda crear una instancia (un objeto) a través de esa clase abstracta.</a:t>
            </a:r>
          </a:p>
          <a:p>
            <a:endParaRPr lang="es-ES" sz="2800" dirty="0"/>
          </a:p>
          <a:p>
            <a:r>
              <a:rPr lang="es-ES" sz="2800" dirty="0"/>
              <a:t>Nunca va a poder existir un objeto a partir de una clase abstracta</a:t>
            </a:r>
          </a:p>
          <a:p>
            <a:r>
              <a:rPr lang="es-ES" sz="2800" dirty="0"/>
              <a:t>Una clase abstracta puede contener métodos sin estar implementados </a:t>
            </a:r>
            <a:r>
              <a:rPr lang="es-ES" sz="2800" dirty="0">
                <a:sym typeface="Wingdings" panose="05000000000000000000" pitchFamily="2" charset="2"/>
              </a:rPr>
              <a:t> métodos </a:t>
            </a:r>
            <a:r>
              <a:rPr lang="es-ES" sz="2800" dirty="0"/>
              <a:t>“abstractos”.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C32FCB-B632-48B2-91C5-33D10458E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935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777C4-702A-4FF4-989E-C98F2281478E}"/>
              </a:ext>
            </a:extLst>
          </p:cNvPr>
          <p:cNvSpPr/>
          <p:nvPr/>
        </p:nvSpPr>
        <p:spPr>
          <a:xfrm>
            <a:off x="1127448" y="1443841"/>
            <a:ext cx="993710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 un método que no está implementado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Solo está declarado indicando el nombre, parámetros y tipo de retorno.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Solo una clase abstracta va a poder contener métodos abstractos.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Aquellas clases que hereden de una clase abstracta van a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tener que implementar sus métodos abstractos.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A9ABB6-C032-41DB-BD6C-2B85F4B5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02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2290" name="Picture 2" descr="Programacion Orientada a Objetos: Clases Abstractas">
            <a:extLst>
              <a:ext uri="{FF2B5EF4-FFF2-40B4-BE49-F238E27FC236}">
                <a16:creationId xmlns:a16="http://schemas.microsoft.com/office/drawing/2014/main" id="{6B8D05FC-EF74-45AD-9998-DB2BE0711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/>
          <a:stretch/>
        </p:blipFill>
        <p:spPr bwMode="auto">
          <a:xfrm>
            <a:off x="1919536" y="1482833"/>
            <a:ext cx="7920880" cy="48035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4237AEE4-0CCF-48D1-BE19-5FB48F98828E}"/>
              </a:ext>
            </a:extLst>
          </p:cNvPr>
          <p:cNvSpPr/>
          <p:nvPr/>
        </p:nvSpPr>
        <p:spPr>
          <a:xfrm>
            <a:off x="10004176" y="322623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449"/>
              <a:gd name="adj6" fmla="val -15380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ABSTRACTO SIN IMPLEMENTACIÓN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E57D2043-3444-42B1-87EE-56E8BD72C614}"/>
              </a:ext>
            </a:extLst>
          </p:cNvPr>
          <p:cNvSpPr/>
          <p:nvPr/>
        </p:nvSpPr>
        <p:spPr>
          <a:xfrm>
            <a:off x="10004176" y="5373216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877"/>
              <a:gd name="adj6" fmla="val -218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NO ABSTRACTO CON IMPLEMENTACIÓN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214E4C-AA14-40C9-A9C4-2A6ADF8AF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011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ADB756A-D584-44D0-96F3-5A1629EF6B3C}"/>
              </a:ext>
            </a:extLst>
          </p:cNvPr>
          <p:cNvSpPr/>
          <p:nvPr/>
        </p:nvSpPr>
        <p:spPr>
          <a:xfrm>
            <a:off x="1127448" y="1047647"/>
            <a:ext cx="102251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>
                <a:latin typeface="Calibri" panose="020F0502020204030204" pitchFamily="34" charset="0"/>
              </a:rPr>
              <a:t>Una clase abstracta puede tener también métodos abstractos y no abstractos.</a:t>
            </a:r>
            <a:endParaRPr lang="es-ES" sz="3200" dirty="0"/>
          </a:p>
        </p:txBody>
      </p:sp>
      <p:pic>
        <p:nvPicPr>
          <p:cNvPr id="15362" name="Picture 2" descr="Java y netbeans : Tema U3.- POO (clases y métodos abstractos)">
            <a:extLst>
              <a:ext uri="{FF2B5EF4-FFF2-40B4-BE49-F238E27FC236}">
                <a16:creationId xmlns:a16="http://schemas.microsoft.com/office/drawing/2014/main" id="{590636DC-968B-4949-90A9-0850210A4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43" y="2151775"/>
            <a:ext cx="7512689" cy="44674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CF9AF2-794F-45BA-BA3A-708D1ECB1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38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ADB756A-D584-44D0-96F3-5A1629EF6B3C}"/>
              </a:ext>
            </a:extLst>
          </p:cNvPr>
          <p:cNvSpPr/>
          <p:nvPr/>
        </p:nvSpPr>
        <p:spPr>
          <a:xfrm>
            <a:off x="1127448" y="1047647"/>
            <a:ext cx="1044116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latin typeface="Calibri" panose="020F0502020204030204" pitchFamily="34" charset="0"/>
              </a:rPr>
              <a:t>Podemos declarar una variable en una clase abstracta.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>
                <a:latin typeface="Calibri" panose="020F0502020204030204" pitchFamily="34" charset="0"/>
              </a:rPr>
              <a:t>Gracias al polimorfismo, una variable de clase abstracta sólo va a poder ser inicializada a partir de una subclase.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2450AB-661B-4450-99F9-AB315EE4B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80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6BB198-907D-415C-8CB0-D0863376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020737"/>
            <a:ext cx="6320119" cy="5422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0566DFA2-53E8-4966-9842-4A8F7840403E}"/>
              </a:ext>
            </a:extLst>
          </p:cNvPr>
          <p:cNvSpPr/>
          <p:nvPr/>
        </p:nvSpPr>
        <p:spPr>
          <a:xfrm>
            <a:off x="9418240" y="148478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17"/>
              <a:gd name="adj6" fmla="val -2018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SUPERCLASE ABSTRACTA</a:t>
            </a:r>
          </a:p>
        </p:txBody>
      </p:sp>
      <p:sp>
        <p:nvSpPr>
          <p:cNvPr id="6" name="Globo: línea doblada 5">
            <a:extLst>
              <a:ext uri="{FF2B5EF4-FFF2-40B4-BE49-F238E27FC236}">
                <a16:creationId xmlns:a16="http://schemas.microsoft.com/office/drawing/2014/main" id="{2FEE8FC4-532C-44EB-9D8A-D63FBCDD1BF2}"/>
              </a:ext>
            </a:extLst>
          </p:cNvPr>
          <p:cNvSpPr/>
          <p:nvPr/>
        </p:nvSpPr>
        <p:spPr>
          <a:xfrm>
            <a:off x="9385049" y="4600803"/>
            <a:ext cx="1996480" cy="18424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0167"/>
              <a:gd name="adj6" fmla="val -2284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ABSTRACTO SIN DEFINIR.</a:t>
            </a:r>
          </a:p>
          <a:p>
            <a:pPr algn="ctr"/>
            <a:r>
              <a:rPr lang="es-ES" b="1" dirty="0">
                <a:solidFill>
                  <a:schemeClr val="tx1"/>
                </a:solidFill>
              </a:rPr>
              <a:t>SE DEBERÁ IMPLEMENTAR EN LAS SUBCLASES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FD01958-541E-4CD3-B430-41134A2E524B}"/>
              </a:ext>
            </a:extLst>
          </p:cNvPr>
          <p:cNvSpPr/>
          <p:nvPr/>
        </p:nvSpPr>
        <p:spPr>
          <a:xfrm>
            <a:off x="9418240" y="3042793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600"/>
              <a:gd name="adj6" fmla="val -17818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ATRIBUTOS DE LA SUPERCLASE ABSTRACTA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DEAA995-863A-48F3-AC65-25D610CE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85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7D205F-64A3-4810-BBE4-26E8CF11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058411"/>
            <a:ext cx="5472608" cy="5487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0566DFA2-53E8-4966-9842-4A8F7840403E}"/>
              </a:ext>
            </a:extLst>
          </p:cNvPr>
          <p:cNvSpPr/>
          <p:nvPr/>
        </p:nvSpPr>
        <p:spPr>
          <a:xfrm>
            <a:off x="9418240" y="148478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17"/>
              <a:gd name="adj6" fmla="val -2018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 HEREDA DE ALIMENTO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FD01958-541E-4CD3-B430-41134A2E524B}"/>
              </a:ext>
            </a:extLst>
          </p:cNvPr>
          <p:cNvSpPr/>
          <p:nvPr/>
        </p:nvSpPr>
        <p:spPr>
          <a:xfrm>
            <a:off x="9418240" y="3042793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8644"/>
              <a:gd name="adj6" fmla="val -1936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 ATRIBUTOS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52961268-666D-45B0-A5F1-3BAFD6474467}"/>
              </a:ext>
            </a:extLst>
          </p:cNvPr>
          <p:cNvSpPr/>
          <p:nvPr/>
        </p:nvSpPr>
        <p:spPr>
          <a:xfrm>
            <a:off x="9418240" y="471486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516"/>
              <a:gd name="adj6" fmla="val -22841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IMPLEMENTACIÓN DEL MÉTODO IMPRIMIR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BC4DA91-B775-4BD7-ACA0-6CB928A8C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962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1815882"/>
          </a:xfrm>
        </p:spPr>
        <p:txBody>
          <a:bodyPr>
            <a:spAutoFit/>
          </a:bodyPr>
          <a:lstStyle/>
          <a:p>
            <a:pPr algn="just"/>
            <a:r>
              <a:rPr lang="es-ES" dirty="0"/>
              <a:t>Es la capacidad que tienen los objetos de una clase en ofrecer respuesta distinta e independiente en función de los parámetros (diferentes implementaciones) utilizados durante su invocación.</a:t>
            </a:r>
            <a:br>
              <a:rPr lang="es-ES" dirty="0"/>
            </a:b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A74A6B-7BC1-4A47-9F02-B10A1BB7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3273319"/>
            <a:ext cx="5256584" cy="3521157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928B05-0AFD-44AA-B619-DBC4A14E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020737"/>
            <a:ext cx="5400600" cy="5672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Globo: línea doblada 4">
            <a:extLst>
              <a:ext uri="{FF2B5EF4-FFF2-40B4-BE49-F238E27FC236}">
                <a16:creationId xmlns:a16="http://schemas.microsoft.com/office/drawing/2014/main" id="{0566DFA2-53E8-4966-9842-4A8F7840403E}"/>
              </a:ext>
            </a:extLst>
          </p:cNvPr>
          <p:cNvSpPr/>
          <p:nvPr/>
        </p:nvSpPr>
        <p:spPr>
          <a:xfrm>
            <a:off x="9418240" y="148478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877"/>
              <a:gd name="adj6" fmla="val -20108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 HEREDA DE ALIMENTO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BFD01958-541E-4CD3-B430-41134A2E524B}"/>
              </a:ext>
            </a:extLst>
          </p:cNvPr>
          <p:cNvSpPr/>
          <p:nvPr/>
        </p:nvSpPr>
        <p:spPr>
          <a:xfrm>
            <a:off x="9418240" y="3042793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8644"/>
              <a:gd name="adj6" fmla="val -1936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 ATRIBUTOS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52961268-666D-45B0-A5F1-3BAFD6474467}"/>
              </a:ext>
            </a:extLst>
          </p:cNvPr>
          <p:cNvSpPr/>
          <p:nvPr/>
        </p:nvSpPr>
        <p:spPr>
          <a:xfrm>
            <a:off x="9418240" y="4714864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6"/>
              <a:gd name="adj6" fmla="val -24762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IMPLEMENTACIÓN DEL MÉTODO IMPRIMIR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3132A1-DF46-416B-9813-DBC94541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5947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749723-6411-4039-A3D7-64F8D003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020737"/>
            <a:ext cx="6224730" cy="5360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52961268-666D-45B0-A5F1-3BAFD6474467}"/>
              </a:ext>
            </a:extLst>
          </p:cNvPr>
          <p:cNvSpPr/>
          <p:nvPr/>
        </p:nvSpPr>
        <p:spPr>
          <a:xfrm>
            <a:off x="9356104" y="1020737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9533"/>
              <a:gd name="adj6" fmla="val -983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CREACIÓN DE DOS OBJETOS BASADOS EN SUBCLASES DE LA SUPERCLASE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00CA818F-2958-40A4-ABAF-5774FC0D47CB}"/>
              </a:ext>
            </a:extLst>
          </p:cNvPr>
          <p:cNvSpPr/>
          <p:nvPr/>
        </p:nvSpPr>
        <p:spPr>
          <a:xfrm>
            <a:off x="9366301" y="2461056"/>
            <a:ext cx="1996480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969"/>
              <a:gd name="adj6" fmla="val -1700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ARRAY DE 2 ELEMENTOS BASADOS EN LA SUPERCLASE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63DF249D-E58B-4946-9639-791EBE9B8978}"/>
              </a:ext>
            </a:extLst>
          </p:cNvPr>
          <p:cNvSpPr/>
          <p:nvPr/>
        </p:nvSpPr>
        <p:spPr>
          <a:xfrm>
            <a:off x="9367829" y="3901375"/>
            <a:ext cx="1996480" cy="2119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958"/>
              <a:gd name="adj6" fmla="val -2579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ASIGNACIÓN A ELEMENTOS DEL ARRAY DE OBJETOS BASADOS EN SUBCLASES O CLASES HEREDADAS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06CD4-B369-4870-AF9F-937FB79F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695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749723-6411-4039-A3D7-64F8D0033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83"/>
          <a:stretch/>
        </p:blipFill>
        <p:spPr>
          <a:xfrm>
            <a:off x="1199455" y="1124744"/>
            <a:ext cx="7566665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38769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52961268-666D-45B0-A5F1-3BAFD6474467}"/>
              </a:ext>
            </a:extLst>
          </p:cNvPr>
          <p:cNvSpPr/>
          <p:nvPr/>
        </p:nvSpPr>
        <p:spPr>
          <a:xfrm>
            <a:off x="9356104" y="1020737"/>
            <a:ext cx="2428528" cy="18321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912"/>
              <a:gd name="adj6" fmla="val -1528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LLAMAMOS A UN MÉTODO DEL PROGRAMA PRINCIPAL QUE PERMITE IMPRIMIR TODO EL ARRAY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00CA818F-2958-40A4-ABAF-5774FC0D47CB}"/>
              </a:ext>
            </a:extLst>
          </p:cNvPr>
          <p:cNvSpPr/>
          <p:nvPr/>
        </p:nvSpPr>
        <p:spPr>
          <a:xfrm>
            <a:off x="9356104" y="3861048"/>
            <a:ext cx="2428528" cy="19762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939"/>
              <a:gd name="adj6" fmla="val -1083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CADA OBJETO ESTÁ BASADO EN UNA SUBCLASE DIFERENTE Y POR TANTO UTILIZARÁ SU PROPIO METODO IMPRIMIR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C20392-64FA-4999-BE0B-CDB897D03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364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</a:p>
        </p:txBody>
      </p:sp>
      <p:pic>
        <p:nvPicPr>
          <p:cNvPr id="7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C451B47C-4442-4E7C-BE9E-A9B586D70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b="19716"/>
          <a:stretch/>
        </p:blipFill>
        <p:spPr bwMode="auto">
          <a:xfrm>
            <a:off x="1967361" y="1196752"/>
            <a:ext cx="856993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DB5F55C-F166-4DD1-9B57-D30E339E0794}"/>
              </a:ext>
            </a:extLst>
          </p:cNvPr>
          <p:cNvSpPr/>
          <p:nvPr/>
        </p:nvSpPr>
        <p:spPr>
          <a:xfrm>
            <a:off x="2279576" y="1556792"/>
            <a:ext cx="7776864" cy="331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08786C-29C2-4C48-BA54-74EDE6CF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01" y="2636045"/>
            <a:ext cx="6694798" cy="1152128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5DF0E47-E640-43BB-A5F8-045AC7DB7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3017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4462760"/>
          </a:xfr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Una interfaz es sintácticamente similar a una clase abstracta, en la que puede especificar uno o más métodos que no tienen cuerpo ({}).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Esos métodos deben ser implementados por una clase para que se definan sus acciones.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Por lo tanto, una interfaz especifica qué se debe hacer, pero no cómo hacerlo.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Una vez que se define una interfaz, cualquier cantidad de clases puede implementarla.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88E14E-554E-4C76-8EF1-4F87D42DA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9264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4031873"/>
          </a:xfrm>
        </p:spPr>
        <p:txBody>
          <a:bodyPr>
            <a:spAutoFit/>
          </a:bodyPr>
          <a:lstStyle/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Una clase puede implementar cualquier cantidad de interfaces.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Para implementar una interfaz, una clase debe proporcionar cuerpos (implementaciones) para los métodos descritos por la interfaz.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Cada clase es libre de determinar los detalles de su propia implementación. </a:t>
            </a:r>
          </a:p>
          <a:p>
            <a:pPr marL="457200" indent="-4572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/>
              <a:t>Dos clases pueden implementar la misma interfaz de diferentes maneras, pero cada clase aún admite el mismo conjunto de métodos. 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8A5C97F-2620-4F23-9B7C-D049BCD99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005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343472" y="1916832"/>
            <a:ext cx="102251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Las interfaces no permiten agrupar un conjunto de declaraciones de métodos y constantes.</a:t>
            </a:r>
          </a:p>
          <a:p>
            <a:endParaRPr lang="es-ES" sz="2800" dirty="0"/>
          </a:p>
          <a:p>
            <a:r>
              <a:rPr lang="es-ES" sz="2800" dirty="0"/>
              <a:t>En java podemos definir una interfaz con la palabra clave “interface”. </a:t>
            </a:r>
          </a:p>
          <a:p>
            <a:endParaRPr lang="es-ES" sz="28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06FA36-57F2-4B5A-910A-A4FFCD956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34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343472" y="1916832"/>
            <a:ext cx="102251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Por ejemplo, vamos a declarar la interfaz Imprimible que define el método imprimir y la constante AUTOR con el</a:t>
            </a:r>
          </a:p>
          <a:p>
            <a:r>
              <a:rPr lang="es-ES" sz="2800" dirty="0"/>
              <a:t>valor “Cristian”.</a:t>
            </a:r>
          </a:p>
          <a:p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3A512B-F55F-4D7D-B80E-BFD00752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10" y="3573016"/>
            <a:ext cx="6599820" cy="199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B5FDCB-482D-4B84-80B7-98DA53CD2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4575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20" y="404664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343472" y="1280950"/>
            <a:ext cx="1022513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Los atributos de una interfaz siempre serán del tipo final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s-ES" sz="2800" dirty="0"/>
              <a:t>Su valor no se va a poder modificar.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funciones en una interfaz nunca se van a definir, solo se declaran.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Cualquier clase va a poder utilizar una o varias interfaces. Diremos entonces que una clase implementa ésas interfaces.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Cualquier clase que implemente una interfaz va a tener que implementar todas las funciones definidas en la interfaz.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A96689-D60C-429D-9676-D19A609CA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902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20" y="404664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343472" y="1280950"/>
            <a:ext cx="1022513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No vamos a poder inicializar un objeto a partir de una interfaz, solo lo podremos declarar.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inicialización de ése objeto lo deberá hacer alguna clase que implemente ésa interfaz.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Por ejemplo, si </a:t>
            </a:r>
            <a:r>
              <a:rPr lang="es-ES" sz="2800" dirty="0" err="1"/>
              <a:t>AlimentoLiquido</a:t>
            </a:r>
            <a:r>
              <a:rPr lang="es-ES" sz="2800" dirty="0"/>
              <a:t> implementa Imprimible, puedo declarar una variable del tipo Imprimible e inicializar el objeto a partir de </a:t>
            </a:r>
            <a:r>
              <a:rPr lang="es-ES" sz="2800" dirty="0" err="1"/>
              <a:t>AlimentoLiquido</a:t>
            </a:r>
            <a:r>
              <a:rPr lang="es-ES" sz="2800" dirty="0"/>
              <a:t>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            Imprimible alimento1 = new </a:t>
            </a:r>
            <a:r>
              <a:rPr lang="es-ES" sz="2800" dirty="0" err="1"/>
              <a:t>AlimentoLiquido</a:t>
            </a:r>
            <a:r>
              <a:rPr lang="es-ES" sz="2800" dirty="0"/>
              <a:t>();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755B25-7071-40BB-8CEE-957D7F9C5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45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332656"/>
            <a:ext cx="11018440" cy="781968"/>
          </a:xfrm>
        </p:spPr>
        <p:txBody>
          <a:bodyPr/>
          <a:lstStyle/>
          <a:p>
            <a:r>
              <a:rPr lang="es-ES" b="1" dirty="0"/>
              <a:t>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AC1C43-1946-4A94-8950-D03A8DAC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40" y="1114624"/>
            <a:ext cx="4680520" cy="5679031"/>
          </a:xfrm>
          <a:prstGeom prst="rect">
            <a:avLst/>
          </a:prstGeom>
        </p:spPr>
      </p:pic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37AD32A-A300-4E10-922A-EBF50ABA5666}"/>
              </a:ext>
            </a:extLst>
          </p:cNvPr>
          <p:cNvSpPr/>
          <p:nvPr/>
        </p:nvSpPr>
        <p:spPr>
          <a:xfrm>
            <a:off x="9463668" y="1525848"/>
            <a:ext cx="1872208" cy="78196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8955"/>
              <a:gd name="adj6" fmla="val -1916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SUPERCLASE ANIMAL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D74CEB82-5E4A-493C-A8FC-8AE4E3DD55DA}"/>
              </a:ext>
            </a:extLst>
          </p:cNvPr>
          <p:cNvSpPr/>
          <p:nvPr/>
        </p:nvSpPr>
        <p:spPr>
          <a:xfrm>
            <a:off x="9463668" y="2492896"/>
            <a:ext cx="1872208" cy="78196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006"/>
              <a:gd name="adj6" fmla="val -1955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HERENCIA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6894D1D5-38A6-4FED-9C32-4D4A6FD6BFAC}"/>
              </a:ext>
            </a:extLst>
          </p:cNvPr>
          <p:cNvSpPr/>
          <p:nvPr/>
        </p:nvSpPr>
        <p:spPr>
          <a:xfrm>
            <a:off x="1055440" y="2486092"/>
            <a:ext cx="1872208" cy="781968"/>
          </a:xfrm>
          <a:prstGeom prst="borderCallout2">
            <a:avLst>
              <a:gd name="adj1" fmla="val 7434"/>
              <a:gd name="adj2" fmla="val 99589"/>
              <a:gd name="adj3" fmla="val 5548"/>
              <a:gd name="adj4" fmla="val 105435"/>
              <a:gd name="adj5" fmla="val -94967"/>
              <a:gd name="adj6" fmla="val 16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ABSTRACTO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CE31E04E-F43C-43E5-B467-BEE5342EF150}"/>
              </a:ext>
            </a:extLst>
          </p:cNvPr>
          <p:cNvSpPr/>
          <p:nvPr/>
        </p:nvSpPr>
        <p:spPr>
          <a:xfrm>
            <a:off x="1055440" y="3767113"/>
            <a:ext cx="1918532" cy="781968"/>
          </a:xfrm>
          <a:prstGeom prst="borderCallout2">
            <a:avLst>
              <a:gd name="adj1" fmla="val 7434"/>
              <a:gd name="adj2" fmla="val 99589"/>
              <a:gd name="adj3" fmla="val 5548"/>
              <a:gd name="adj4" fmla="val 105435"/>
              <a:gd name="adj5" fmla="val -66676"/>
              <a:gd name="adj6" fmla="val 1442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1C21B6E9-EDE3-4F10-85E2-8727848755AD}"/>
              </a:ext>
            </a:extLst>
          </p:cNvPr>
          <p:cNvSpPr/>
          <p:nvPr/>
        </p:nvSpPr>
        <p:spPr>
          <a:xfrm>
            <a:off x="9048328" y="3771350"/>
            <a:ext cx="3024336" cy="953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753"/>
              <a:gd name="adj6" fmla="val -593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DIFERENTE IMPLEMENTACIÓN DEL MÉTODO </a:t>
            </a:r>
            <a:r>
              <a:rPr lang="es-ES" b="1" dirty="0" err="1">
                <a:solidFill>
                  <a:schemeClr val="tx1"/>
                </a:solidFill>
              </a:rPr>
              <a:t>makeSound</a:t>
            </a:r>
            <a:r>
              <a:rPr lang="es-ES" b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500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234851" y="1439778"/>
            <a:ext cx="10225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Recordemos el interfaz Imprimible</a:t>
            </a:r>
          </a:p>
          <a:p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3A512B-F55F-4D7D-B80E-BFD00752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90" y="2087851"/>
            <a:ext cx="6599820" cy="199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FEF6B75-A83B-4B6A-9AF3-A93E13531BF0}"/>
              </a:ext>
            </a:extLst>
          </p:cNvPr>
          <p:cNvSpPr/>
          <p:nvPr/>
        </p:nvSpPr>
        <p:spPr>
          <a:xfrm>
            <a:off x="2058520" y="4464116"/>
            <a:ext cx="8577797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ES" sz="3200" dirty="0"/>
              <a:t>Imprimible alimento1 = new </a:t>
            </a:r>
            <a:r>
              <a:rPr lang="es-ES" sz="3200" dirty="0" err="1"/>
              <a:t>AlimentoLiquido</a:t>
            </a:r>
            <a:r>
              <a:rPr lang="es-ES" sz="3200" dirty="0"/>
              <a:t>();</a:t>
            </a:r>
          </a:p>
        </p:txBody>
      </p:sp>
      <p:sp>
        <p:nvSpPr>
          <p:cNvPr id="7" name="Globo: línea doblada 6">
            <a:extLst>
              <a:ext uri="{FF2B5EF4-FFF2-40B4-BE49-F238E27FC236}">
                <a16:creationId xmlns:a16="http://schemas.microsoft.com/office/drawing/2014/main" id="{2182271F-0C42-42A4-ADBE-CCB6452C30C0}"/>
              </a:ext>
            </a:extLst>
          </p:cNvPr>
          <p:cNvSpPr/>
          <p:nvPr/>
        </p:nvSpPr>
        <p:spPr>
          <a:xfrm>
            <a:off x="1055440" y="5633696"/>
            <a:ext cx="2428528" cy="584775"/>
          </a:xfrm>
          <a:prstGeom prst="borderCallout2">
            <a:avLst>
              <a:gd name="adj1" fmla="val -2672"/>
              <a:gd name="adj2" fmla="val 69806"/>
              <a:gd name="adj3" fmla="val -5878"/>
              <a:gd name="adj4" fmla="val 78679"/>
              <a:gd name="adj5" fmla="val -83469"/>
              <a:gd name="adj6" fmla="val 878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INTERFAZ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C2068494-958A-4EEF-B001-410F620A411C}"/>
              </a:ext>
            </a:extLst>
          </p:cNvPr>
          <p:cNvSpPr/>
          <p:nvPr/>
        </p:nvSpPr>
        <p:spPr>
          <a:xfrm>
            <a:off x="3918890" y="5633695"/>
            <a:ext cx="2428528" cy="584775"/>
          </a:xfrm>
          <a:prstGeom prst="borderCallout2">
            <a:avLst>
              <a:gd name="adj1" fmla="val -2672"/>
              <a:gd name="adj2" fmla="val 69806"/>
              <a:gd name="adj3" fmla="val -5878"/>
              <a:gd name="adj4" fmla="val 78679"/>
              <a:gd name="adj5" fmla="val -93557"/>
              <a:gd name="adj6" fmla="val 629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OBJETO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A58E1F2F-67FE-4148-BCDE-13852484E1AA}"/>
              </a:ext>
            </a:extLst>
          </p:cNvPr>
          <p:cNvSpPr/>
          <p:nvPr/>
        </p:nvSpPr>
        <p:spPr>
          <a:xfrm>
            <a:off x="7608168" y="5633695"/>
            <a:ext cx="2428528" cy="584775"/>
          </a:xfrm>
          <a:prstGeom prst="borderCallout2">
            <a:avLst>
              <a:gd name="adj1" fmla="val -2672"/>
              <a:gd name="adj2" fmla="val 69806"/>
              <a:gd name="adj3" fmla="val -5878"/>
              <a:gd name="adj4" fmla="val 78679"/>
              <a:gd name="adj5" fmla="val -93557"/>
              <a:gd name="adj6" fmla="val 629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589B76-FA55-423A-B1CC-202A4BABE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517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8DF1B1-48B4-4F67-9261-2FCB3D924E61}"/>
              </a:ext>
            </a:extLst>
          </p:cNvPr>
          <p:cNvSpPr/>
          <p:nvPr/>
        </p:nvSpPr>
        <p:spPr>
          <a:xfrm>
            <a:off x="1234851" y="1628800"/>
            <a:ext cx="102251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El nombre de una interfaz suele ser un adjetivo ya que nos servirá para indicar que una clase va a poder realizar los métodos definidos en la interfaz.</a:t>
            </a:r>
          </a:p>
        </p:txBody>
      </p:sp>
      <p:pic>
        <p:nvPicPr>
          <p:cNvPr id="16386" name="Picture 2" descr="Métodos default de Java 8. Explicación y Ejemplos - Blog de Juanla">
            <a:extLst>
              <a:ext uri="{FF2B5EF4-FFF2-40B4-BE49-F238E27FC236}">
                <a16:creationId xmlns:a16="http://schemas.microsoft.com/office/drawing/2014/main" id="{96AAF7C2-0FB3-437B-AF6D-22A461294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" t="-1286"/>
          <a:stretch/>
        </p:blipFill>
        <p:spPr bwMode="auto">
          <a:xfrm>
            <a:off x="2711624" y="3426847"/>
            <a:ext cx="7812868" cy="31576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FD89C7-979F-41A4-9743-FD5D2A69C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951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960005-F584-4B8F-A60C-C21EE792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708920"/>
            <a:ext cx="6192688" cy="217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FE81B555-7ED9-4FE0-81FF-B8F4E578874A}"/>
              </a:ext>
            </a:extLst>
          </p:cNvPr>
          <p:cNvSpPr/>
          <p:nvPr/>
        </p:nvSpPr>
        <p:spPr>
          <a:xfrm>
            <a:off x="9356104" y="1020737"/>
            <a:ext cx="2428528" cy="111211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6596"/>
              <a:gd name="adj6" fmla="val -1941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NOMBRE DE LA INTERFACE EN FORMA DE ADJETIVO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B2DE398E-D8B8-46CD-9173-B7745C6F3FC2}"/>
              </a:ext>
            </a:extLst>
          </p:cNvPr>
          <p:cNvSpPr/>
          <p:nvPr/>
        </p:nvSpPr>
        <p:spPr>
          <a:xfrm>
            <a:off x="9356104" y="2872940"/>
            <a:ext cx="2428528" cy="111211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199"/>
              <a:gd name="adj6" fmla="val -939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 DE TIPO FINAL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41F756F-2385-424B-9B25-7CDF3BF3389E}"/>
              </a:ext>
            </a:extLst>
          </p:cNvPr>
          <p:cNvSpPr/>
          <p:nvPr/>
        </p:nvSpPr>
        <p:spPr>
          <a:xfrm>
            <a:off x="9375848" y="4509120"/>
            <a:ext cx="2428528" cy="111211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1109"/>
              <a:gd name="adj6" fmla="val -14861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SIN DEFINIR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F72EEF46-9B80-4DF6-8F71-1FA93FBA9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827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ABCB41-4901-49B6-9E87-E5D8F62E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424526"/>
            <a:ext cx="5832648" cy="5245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41F756F-2385-424B-9B25-7CDF3BF3389E}"/>
              </a:ext>
            </a:extLst>
          </p:cNvPr>
          <p:cNvSpPr/>
          <p:nvPr/>
        </p:nvSpPr>
        <p:spPr>
          <a:xfrm>
            <a:off x="9428111" y="1050913"/>
            <a:ext cx="2428528" cy="12961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611"/>
              <a:gd name="adj6" fmla="val -1279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CLASE QUE IMPLEMENTA EL INTERFACE IMPRIMIBLE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14088A94-0346-40AA-8CA9-A14B02FBDCF7}"/>
              </a:ext>
            </a:extLst>
          </p:cNvPr>
          <p:cNvSpPr/>
          <p:nvPr/>
        </p:nvSpPr>
        <p:spPr>
          <a:xfrm>
            <a:off x="9428111" y="2564904"/>
            <a:ext cx="2428528" cy="12961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007"/>
              <a:gd name="adj6" fmla="val -1911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ATRIBUTOS PROPIOS DE LA CLASE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5BCF82A-7BEE-4B2D-993A-30F6796CFF9E}"/>
              </a:ext>
            </a:extLst>
          </p:cNvPr>
          <p:cNvSpPr/>
          <p:nvPr/>
        </p:nvSpPr>
        <p:spPr>
          <a:xfrm>
            <a:off x="9457402" y="4047324"/>
            <a:ext cx="2428528" cy="12961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7522"/>
              <a:gd name="adj6" fmla="val -12796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CONSTRUCTOR PROPIO DE LA CLASE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616BA9DD-DFF4-4B79-8028-B9AEE46644A3}"/>
              </a:ext>
            </a:extLst>
          </p:cNvPr>
          <p:cNvSpPr/>
          <p:nvPr/>
        </p:nvSpPr>
        <p:spPr>
          <a:xfrm>
            <a:off x="9480376" y="5490051"/>
            <a:ext cx="2428528" cy="12961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833"/>
              <a:gd name="adj6" fmla="val -1492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IMPLEMENTACIÓN DEL MÉTODO DE LA INTERFACE IMPRIMIBLE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3C90E1-A5D0-4D9E-B007-CF279ECC3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111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99E967-372A-4EBD-8325-7C8AC069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21497"/>
            <a:ext cx="5400600" cy="5229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41F756F-2385-424B-9B25-7CDF3BF3389E}"/>
              </a:ext>
            </a:extLst>
          </p:cNvPr>
          <p:cNvSpPr/>
          <p:nvPr/>
        </p:nvSpPr>
        <p:spPr>
          <a:xfrm>
            <a:off x="9428111" y="1050912"/>
            <a:ext cx="2428528" cy="15139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955"/>
              <a:gd name="adj6" fmla="val -2081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HERENCIA DE LA SUPERCLASE ALIMENTO, PERO IMPLEMENTANDO LA INTERFACE IMPRIMIBLE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14088A94-0346-40AA-8CA9-A14B02FBDCF7}"/>
              </a:ext>
            </a:extLst>
          </p:cNvPr>
          <p:cNvSpPr/>
          <p:nvPr/>
        </p:nvSpPr>
        <p:spPr>
          <a:xfrm>
            <a:off x="9428111" y="2677820"/>
            <a:ext cx="2428528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7368"/>
              <a:gd name="adj6" fmla="val -180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ATRIBUTOS PROPIOS DE LA CLASE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5BCF82A-7BEE-4B2D-993A-30F6796CFF9E}"/>
              </a:ext>
            </a:extLst>
          </p:cNvPr>
          <p:cNvSpPr/>
          <p:nvPr/>
        </p:nvSpPr>
        <p:spPr>
          <a:xfrm>
            <a:off x="9457402" y="3654833"/>
            <a:ext cx="2428528" cy="18623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16"/>
              <a:gd name="adj6" fmla="val -106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CONSTRUCTOR PROPIO DE LA CLASE QUE LLAMA AL CONSTRUCTOR DE LA SUPERCLASE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616BA9DD-DFF4-4B79-8028-B9AEE46644A3}"/>
              </a:ext>
            </a:extLst>
          </p:cNvPr>
          <p:cNvSpPr/>
          <p:nvPr/>
        </p:nvSpPr>
        <p:spPr>
          <a:xfrm>
            <a:off x="9480376" y="5630149"/>
            <a:ext cx="2428528" cy="11560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833"/>
              <a:gd name="adj6" fmla="val -1492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IMPLEMENTACIÓN DEL MÉTODO DE LA INTERFACE IMPRIMIBLE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C14556-91AD-4F45-9056-B538D3271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3411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09D702-C267-4E29-B33B-6AE1A574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62975"/>
            <a:ext cx="5040560" cy="5198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9529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41F756F-2385-424B-9B25-7CDF3BF3389E}"/>
              </a:ext>
            </a:extLst>
          </p:cNvPr>
          <p:cNvSpPr/>
          <p:nvPr/>
        </p:nvSpPr>
        <p:spPr>
          <a:xfrm>
            <a:off x="9428111" y="1050912"/>
            <a:ext cx="2428528" cy="15139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955"/>
              <a:gd name="adj6" fmla="val -2081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HERENCIA DE LA SUPERCLASE ALIMENTO, PERO IMPLEMENTANDO LA INTERFACE IMPRIMIBLE</a:t>
            </a: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14088A94-0346-40AA-8CA9-A14B02FBDCF7}"/>
              </a:ext>
            </a:extLst>
          </p:cNvPr>
          <p:cNvSpPr/>
          <p:nvPr/>
        </p:nvSpPr>
        <p:spPr>
          <a:xfrm>
            <a:off x="9428111" y="2677820"/>
            <a:ext cx="2428528" cy="8640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7368"/>
              <a:gd name="adj6" fmla="val -1808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ATRIBUTOS PROPIOS DE LA CLASE</a:t>
            </a:r>
          </a:p>
        </p:txBody>
      </p:sp>
      <p:sp>
        <p:nvSpPr>
          <p:cNvPr id="9" name="Globo: línea doblada 8">
            <a:extLst>
              <a:ext uri="{FF2B5EF4-FFF2-40B4-BE49-F238E27FC236}">
                <a16:creationId xmlns:a16="http://schemas.microsoft.com/office/drawing/2014/main" id="{65BCF82A-7BEE-4B2D-993A-30F6796CFF9E}"/>
              </a:ext>
            </a:extLst>
          </p:cNvPr>
          <p:cNvSpPr/>
          <p:nvPr/>
        </p:nvSpPr>
        <p:spPr>
          <a:xfrm>
            <a:off x="9457402" y="3654833"/>
            <a:ext cx="2428528" cy="186239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616"/>
              <a:gd name="adj6" fmla="val -1061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CONSTRUCTOR PROPIO DE LA CLASE QUE LLAMA AL CONSTRUCTOR DE LA SUPERCLASE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616BA9DD-DFF4-4B79-8028-B9AEE46644A3}"/>
              </a:ext>
            </a:extLst>
          </p:cNvPr>
          <p:cNvSpPr/>
          <p:nvPr/>
        </p:nvSpPr>
        <p:spPr>
          <a:xfrm>
            <a:off x="9480376" y="5630149"/>
            <a:ext cx="2428528" cy="11560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833"/>
              <a:gd name="adj6" fmla="val -14922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IMPLEMENTACIÓN DEL MÉTODO DE LA INTERFACE IMPRIMIBLE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0898FD-9339-4040-A5D4-E2B7E1A41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163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BACCB7-2B51-492D-94DF-93F0EEDE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071521"/>
            <a:ext cx="5832648" cy="56137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9554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741F756F-2385-424B-9B25-7CDF3BF3389E}"/>
              </a:ext>
            </a:extLst>
          </p:cNvPr>
          <p:cNvSpPr/>
          <p:nvPr/>
        </p:nvSpPr>
        <p:spPr>
          <a:xfrm>
            <a:off x="9428111" y="1050913"/>
            <a:ext cx="2428528" cy="78196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0380"/>
              <a:gd name="adj6" fmla="val -2269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PRINCIPAL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AE7B5264-6E32-4BD7-9C84-62CA57384A00}"/>
              </a:ext>
            </a:extLst>
          </p:cNvPr>
          <p:cNvSpPr/>
          <p:nvPr/>
        </p:nvSpPr>
        <p:spPr>
          <a:xfrm>
            <a:off x="9416624" y="2018550"/>
            <a:ext cx="2428528" cy="11513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774"/>
              <a:gd name="adj6" fmla="val -10246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INSTANCIA DE OBJETO BASADO EN UNA SUBCLASE QUE UTILIZA UNA INTERFACE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76212FDA-2F9F-4C5C-B881-FA4EF63F8B49}"/>
              </a:ext>
            </a:extLst>
          </p:cNvPr>
          <p:cNvSpPr/>
          <p:nvPr/>
        </p:nvSpPr>
        <p:spPr>
          <a:xfrm>
            <a:off x="9407728" y="3355599"/>
            <a:ext cx="2428528" cy="11513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7621"/>
              <a:gd name="adj6" fmla="val -92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INSTANCIA DE OBJETO BASADO EN UNA SUBCLASE QUE UTILIZA UNA INTERFACE</a:t>
            </a:r>
          </a:p>
        </p:txBody>
      </p:sp>
      <p:sp>
        <p:nvSpPr>
          <p:cNvPr id="14" name="Globo: línea doblada 13">
            <a:extLst>
              <a:ext uri="{FF2B5EF4-FFF2-40B4-BE49-F238E27FC236}">
                <a16:creationId xmlns:a16="http://schemas.microsoft.com/office/drawing/2014/main" id="{974633E3-5013-47B0-9508-25AE5FCD511D}"/>
              </a:ext>
            </a:extLst>
          </p:cNvPr>
          <p:cNvSpPr/>
          <p:nvPr/>
        </p:nvSpPr>
        <p:spPr>
          <a:xfrm>
            <a:off x="9407728" y="4655706"/>
            <a:ext cx="2428528" cy="15095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068"/>
              <a:gd name="adj6" fmla="val -10671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INSTANCIA DE OBJETO QUE UTILIZA UNA INTERFACE Y NO HEREDA DE NINGUNA CLASE NI SUBCLASE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44D65A-611B-41C4-A917-F2D730159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352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BACCB7-2B51-492D-94DF-93F0EEDEB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25"/>
          <a:stretch/>
        </p:blipFill>
        <p:spPr>
          <a:xfrm>
            <a:off x="1199455" y="1671430"/>
            <a:ext cx="7415547" cy="37737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9554"/>
            <a:ext cx="11018440" cy="781968"/>
          </a:xfrm>
        </p:spPr>
        <p:txBody>
          <a:bodyPr/>
          <a:lstStyle/>
          <a:p>
            <a:r>
              <a:rPr lang="es-ES" sz="4400" b="1" dirty="0"/>
              <a:t>Ejemplo Interfaz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8" name="Globo: línea doblada 7">
            <a:extLst>
              <a:ext uri="{FF2B5EF4-FFF2-40B4-BE49-F238E27FC236}">
                <a16:creationId xmlns:a16="http://schemas.microsoft.com/office/drawing/2014/main" id="{A2A5D9E5-A6F7-4E4E-A63B-CA78CA447464}"/>
              </a:ext>
            </a:extLst>
          </p:cNvPr>
          <p:cNvSpPr/>
          <p:nvPr/>
        </p:nvSpPr>
        <p:spPr>
          <a:xfrm>
            <a:off x="9192344" y="2420888"/>
            <a:ext cx="2428528" cy="39604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814"/>
              <a:gd name="adj6" fmla="val -581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QUE SERVIRÁ PARA IMPRIMIR LOS DATOS DE CUALQUIERA DE LAS CLASES (TANTO LAS SUBCLASES QUE IMPLEMENTAN INTERFACE, COMO LAS CLASES QUE NO HEREDAN Y QUE IMPLEMENTAN INTERFACE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5807B8-FEF9-47EF-AD41-0407351F1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8857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Ejemplo de Método Abstracto</a:t>
            </a:r>
          </a:p>
        </p:txBody>
      </p:sp>
      <p:pic>
        <p:nvPicPr>
          <p:cNvPr id="7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C451B47C-4442-4E7C-BE9E-A9B586D70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b="19716"/>
          <a:stretch/>
        </p:blipFill>
        <p:spPr bwMode="auto">
          <a:xfrm>
            <a:off x="1967361" y="1196752"/>
            <a:ext cx="856993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DB5F55C-F166-4DD1-9B57-D30E339E0794}"/>
              </a:ext>
            </a:extLst>
          </p:cNvPr>
          <p:cNvSpPr/>
          <p:nvPr/>
        </p:nvSpPr>
        <p:spPr>
          <a:xfrm>
            <a:off x="2279576" y="1556792"/>
            <a:ext cx="7776864" cy="331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9B2044-7418-4EB9-B894-12CF3346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70" y="2276872"/>
            <a:ext cx="7399854" cy="1902321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F965AD-B822-4EE2-980A-DF18BB515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007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701EF18-B3E0-44DB-9567-FE71FD7D0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" t="77261" b="812"/>
          <a:stretch/>
        </p:blipFill>
        <p:spPr>
          <a:xfrm>
            <a:off x="1631504" y="1834704"/>
            <a:ext cx="8275642" cy="483465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625748"/>
            <a:ext cx="11018440" cy="781968"/>
          </a:xfrm>
        </p:spPr>
        <p:txBody>
          <a:bodyPr/>
          <a:lstStyle/>
          <a:p>
            <a:r>
              <a:rPr lang="es-ES" b="1" dirty="0"/>
              <a:t>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449E18-3B8B-4AD6-BC4F-06337A69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98"/>
          <a:stretch/>
        </p:blipFill>
        <p:spPr>
          <a:xfrm>
            <a:off x="2063552" y="1906712"/>
            <a:ext cx="7725321" cy="15222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04CF6D-BE4E-46D8-A94C-C61FE0EB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34" y="3686070"/>
            <a:ext cx="3147468" cy="23352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B125D9-1EA6-4B9B-8844-1A1A95B65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61" b="812"/>
          <a:stretch/>
        </p:blipFill>
        <p:spPr>
          <a:xfrm>
            <a:off x="2047944" y="6062335"/>
            <a:ext cx="7725321" cy="432048"/>
          </a:xfrm>
          <a:prstGeom prst="rect">
            <a:avLst/>
          </a:prstGeom>
        </p:spPr>
      </p:pic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3FFBB91-26D5-4883-855A-0CA4FE8F6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509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5176802"/>
          </a:xfrm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Podemos crear dos clases distintas: Gato y Perro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Estas heredan de la superclase Animal.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La clase Animal tiene el método abstracto </a:t>
            </a:r>
            <a:r>
              <a:rPr lang="es-ES" dirty="0" err="1"/>
              <a:t>makesound</a:t>
            </a:r>
            <a:r>
              <a:rPr lang="es-ES" dirty="0"/>
              <a:t>() que se implementa de forma distinta en cada una de las subclases (gatos y perros suenan de forma distinta).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Entonces, un tercer objeto puede enviar el mensaje de hacer sonido a un grupo de objetos Gato y Perro por medio de una variable de referencia de clase Animal, haciendo así un uso polimórfico de dichos objeto.</a:t>
            </a:r>
          </a:p>
          <a:p>
            <a:pPr algn="just"/>
            <a:br>
              <a:rPr lang="es-ES" dirty="0"/>
            </a:b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860CB21-5041-454D-8F8D-7DE28F86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53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1384995"/>
          </a:xfrm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Para que se pueda ejecutar un mismo método sobre objetos de distinto tipo se necesita que todos estos objetos hereden de una misma superclase que tenga definida ese método.</a:t>
            </a: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DC3202-E6AA-4985-B21A-77A7FC0F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7" b="8528"/>
          <a:stretch/>
        </p:blipFill>
        <p:spPr>
          <a:xfrm>
            <a:off x="3755740" y="3429000"/>
            <a:ext cx="4680520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5D0C4C-1290-4135-891C-455631299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901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0778"/>
            <a:ext cx="11018440" cy="954107"/>
          </a:xfrm>
        </p:spPr>
        <p:txBody>
          <a:bodyPr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/>
              <a:t>La variable que ejecute el método va a ser del tipo de la superclase.</a:t>
            </a:r>
            <a:br>
              <a:rPr lang="es-ES" dirty="0"/>
            </a:b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B477D0-DBAE-43F2-B621-BB1C44B21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32" r="37761" b="24498"/>
          <a:stretch/>
        </p:blipFill>
        <p:spPr>
          <a:xfrm>
            <a:off x="2711624" y="3285015"/>
            <a:ext cx="6984776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D1B30B-B089-4731-B51C-672E8EEAA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618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Otro 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5F3EC4-CABB-4A59-99FD-9B2352A90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330648"/>
            <a:ext cx="4968552" cy="5296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E41AEF03-E4AE-4CC9-9E76-FF0406C2D1EC}"/>
              </a:ext>
            </a:extLst>
          </p:cNvPr>
          <p:cNvSpPr/>
          <p:nvPr/>
        </p:nvSpPr>
        <p:spPr>
          <a:xfrm>
            <a:off x="9463668" y="1248201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2731"/>
              <a:gd name="adj6" fmla="val -1979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ATRIBUTO QUE SE REDEFINIRÁ EN LAS SUBCLASES</a:t>
            </a:r>
          </a:p>
        </p:txBody>
      </p:sp>
      <p:sp>
        <p:nvSpPr>
          <p:cNvPr id="14" name="Globo: línea doblada 13">
            <a:extLst>
              <a:ext uri="{FF2B5EF4-FFF2-40B4-BE49-F238E27FC236}">
                <a16:creationId xmlns:a16="http://schemas.microsoft.com/office/drawing/2014/main" id="{0E5A16F8-926B-47DE-A9FF-473B1DE26A47}"/>
              </a:ext>
            </a:extLst>
          </p:cNvPr>
          <p:cNvSpPr/>
          <p:nvPr/>
        </p:nvSpPr>
        <p:spPr>
          <a:xfrm>
            <a:off x="9463668" y="2760104"/>
            <a:ext cx="1872208" cy="1039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4407"/>
              <a:gd name="adj6" fmla="val -2270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CONSTRUCTOR GENÉRICO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C2C334CF-B2BC-4E83-80E2-3AE82749A796}"/>
              </a:ext>
            </a:extLst>
          </p:cNvPr>
          <p:cNvSpPr/>
          <p:nvPr/>
        </p:nvSpPr>
        <p:spPr>
          <a:xfrm>
            <a:off x="9463668" y="4032681"/>
            <a:ext cx="1872208" cy="1039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6499"/>
              <a:gd name="adj6" fmla="val -892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CONSTRUCTOR CON 3 PARÁMETROS</a:t>
            </a:r>
          </a:p>
        </p:txBody>
      </p:sp>
      <p:sp>
        <p:nvSpPr>
          <p:cNvPr id="16" name="Globo: línea doblada 15">
            <a:extLst>
              <a:ext uri="{FF2B5EF4-FFF2-40B4-BE49-F238E27FC236}">
                <a16:creationId xmlns:a16="http://schemas.microsoft.com/office/drawing/2014/main" id="{DD0CE65D-9738-48D0-9E28-8816544826B6}"/>
              </a:ext>
            </a:extLst>
          </p:cNvPr>
          <p:cNvSpPr/>
          <p:nvPr/>
        </p:nvSpPr>
        <p:spPr>
          <a:xfrm>
            <a:off x="9463668" y="5332152"/>
            <a:ext cx="1872208" cy="1039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9466"/>
              <a:gd name="adj6" fmla="val -1758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MÉTODO DE LA SUPERCLASE</a:t>
            </a:r>
          </a:p>
        </p:txBody>
      </p:sp>
      <p:sp>
        <p:nvSpPr>
          <p:cNvPr id="17" name="Globo: línea doblada 16">
            <a:extLst>
              <a:ext uri="{FF2B5EF4-FFF2-40B4-BE49-F238E27FC236}">
                <a16:creationId xmlns:a16="http://schemas.microsoft.com/office/drawing/2014/main" id="{7F4B9ECF-D11F-4DAE-A1A0-C06B07781EAC}"/>
              </a:ext>
            </a:extLst>
          </p:cNvPr>
          <p:cNvSpPr/>
          <p:nvPr/>
        </p:nvSpPr>
        <p:spPr>
          <a:xfrm>
            <a:off x="856124" y="1248201"/>
            <a:ext cx="1872208" cy="781968"/>
          </a:xfrm>
          <a:prstGeom prst="borderCallout2">
            <a:avLst>
              <a:gd name="adj1" fmla="val 7434"/>
              <a:gd name="adj2" fmla="val 99589"/>
              <a:gd name="adj3" fmla="val 5548"/>
              <a:gd name="adj4" fmla="val 105435"/>
              <a:gd name="adj5" fmla="val 21970"/>
              <a:gd name="adj6" fmla="val 2062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SUPERCLASE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7EAAFF-99D7-45C6-BB73-BEDA25CF5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472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1018440" cy="781968"/>
          </a:xfrm>
        </p:spPr>
        <p:txBody>
          <a:bodyPr/>
          <a:lstStyle/>
          <a:p>
            <a:r>
              <a:rPr lang="es-ES" b="1" dirty="0"/>
              <a:t>Otro ejemplo de polimorfismo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252889-2647-43FD-8806-783D19C2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226118"/>
            <a:ext cx="5021109" cy="527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E41AEF03-E4AE-4CC9-9E76-FF0406C2D1EC}"/>
              </a:ext>
            </a:extLst>
          </p:cNvPr>
          <p:cNvSpPr/>
          <p:nvPr/>
        </p:nvSpPr>
        <p:spPr>
          <a:xfrm>
            <a:off x="9504804" y="972454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726"/>
              <a:gd name="adj6" fmla="val -1057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SUBCLASE QUE HEREDA DE LA SUPERCLASE ALIMENTO</a:t>
            </a:r>
          </a:p>
        </p:txBody>
      </p:sp>
      <p:sp>
        <p:nvSpPr>
          <p:cNvPr id="10" name="Globo: línea doblada 9">
            <a:extLst>
              <a:ext uri="{FF2B5EF4-FFF2-40B4-BE49-F238E27FC236}">
                <a16:creationId xmlns:a16="http://schemas.microsoft.com/office/drawing/2014/main" id="{2052FCBC-F2EA-4112-9FAA-FB79D6227FF7}"/>
              </a:ext>
            </a:extLst>
          </p:cNvPr>
          <p:cNvSpPr/>
          <p:nvPr/>
        </p:nvSpPr>
        <p:spPr>
          <a:xfrm>
            <a:off x="9504804" y="2420888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799"/>
              <a:gd name="adj6" fmla="val -1467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DEL ATRIBUTO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01966C00-8A99-4C32-B035-C9C13D5A2AB1}"/>
              </a:ext>
            </a:extLst>
          </p:cNvPr>
          <p:cNvSpPr/>
          <p:nvPr/>
        </p:nvSpPr>
        <p:spPr>
          <a:xfrm>
            <a:off x="9503721" y="3844893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801"/>
              <a:gd name="adj6" fmla="val -742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CONSTRUCTOR DE LA SUBCLASE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E9EAD9A3-50DC-489D-9522-00FAABF70BEF}"/>
              </a:ext>
            </a:extLst>
          </p:cNvPr>
          <p:cNvSpPr/>
          <p:nvPr/>
        </p:nvSpPr>
        <p:spPr>
          <a:xfrm>
            <a:off x="9480376" y="5277704"/>
            <a:ext cx="1872208" cy="131670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5607"/>
              <a:gd name="adj6" fmla="val -1608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UTILIZACIÓN DEL CONSTRUCTOR DE LA SUPERCLASE</a:t>
            </a:r>
          </a:p>
        </p:txBody>
      </p:sp>
      <p:sp>
        <p:nvSpPr>
          <p:cNvPr id="18" name="Globo: línea doblada 17">
            <a:extLst>
              <a:ext uri="{FF2B5EF4-FFF2-40B4-BE49-F238E27FC236}">
                <a16:creationId xmlns:a16="http://schemas.microsoft.com/office/drawing/2014/main" id="{46F83731-89A0-4F18-95B1-3564AFC580FD}"/>
              </a:ext>
            </a:extLst>
          </p:cNvPr>
          <p:cNvSpPr/>
          <p:nvPr/>
        </p:nvSpPr>
        <p:spPr>
          <a:xfrm>
            <a:off x="1142881" y="3079239"/>
            <a:ext cx="1872208" cy="1316703"/>
          </a:xfrm>
          <a:prstGeom prst="borderCallout2">
            <a:avLst>
              <a:gd name="adj1" fmla="val 9789"/>
              <a:gd name="adj2" fmla="val 102740"/>
              <a:gd name="adj3" fmla="val -1412"/>
              <a:gd name="adj4" fmla="val 109374"/>
              <a:gd name="adj5" fmla="val 20006"/>
              <a:gd name="adj6" fmla="val 1416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NUEVO ATRIBUTO DE LA SUBCLASE</a:t>
            </a:r>
          </a:p>
        </p:txBody>
      </p:sp>
      <p:sp>
        <p:nvSpPr>
          <p:cNvPr id="19" name="Globo: línea doblada 18">
            <a:extLst>
              <a:ext uri="{FF2B5EF4-FFF2-40B4-BE49-F238E27FC236}">
                <a16:creationId xmlns:a16="http://schemas.microsoft.com/office/drawing/2014/main" id="{D2616EB8-ACE5-463F-9FC3-CE168B8350FC}"/>
              </a:ext>
            </a:extLst>
          </p:cNvPr>
          <p:cNvSpPr/>
          <p:nvPr/>
        </p:nvSpPr>
        <p:spPr>
          <a:xfrm>
            <a:off x="1123456" y="4797152"/>
            <a:ext cx="1872208" cy="1797255"/>
          </a:xfrm>
          <a:prstGeom prst="borderCallout2">
            <a:avLst>
              <a:gd name="adj1" fmla="val 9789"/>
              <a:gd name="adj2" fmla="val 102740"/>
              <a:gd name="adj3" fmla="val -1412"/>
              <a:gd name="adj4" fmla="val 109374"/>
              <a:gd name="adj5" fmla="val -6613"/>
              <a:gd name="adj6" fmla="val 13530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SOBREESCRITURA DE UN MÉTODO HEREDADO DE LA SUPERCLASE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F2A1AB-2891-479A-B544-A0FD061CD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7565895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12113</TotalTime>
  <Words>1260</Words>
  <Application>Microsoft Office PowerPoint</Application>
  <PresentationFormat>Panorámica</PresentationFormat>
  <Paragraphs>189</Paragraphs>
  <Slides>39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Linkia</vt:lpstr>
      <vt:lpstr>Presentación de PowerPoint</vt:lpstr>
      <vt:lpstr>Polimorfismo</vt:lpstr>
      <vt:lpstr>Ejemplo de Polimorfismo</vt:lpstr>
      <vt:lpstr>Ejemplo de Polimorfismo</vt:lpstr>
      <vt:lpstr>Ejemplo de Polimorfismo</vt:lpstr>
      <vt:lpstr>Ejemplo de Polimorfismo</vt:lpstr>
      <vt:lpstr>Ejemplo de Polimorfismo</vt:lpstr>
      <vt:lpstr>Otro ejemplo de polimorfismo</vt:lpstr>
      <vt:lpstr>Otro ejemplo de polimorfismo</vt:lpstr>
      <vt:lpstr>Otro ejemplo de polimorfismo</vt:lpstr>
      <vt:lpstr>Otro ejemplo de polimorfismo</vt:lpstr>
      <vt:lpstr>Clase Abstracta</vt:lpstr>
      <vt:lpstr>Clase Abstracta</vt:lpstr>
      <vt:lpstr>Método Abstracto</vt:lpstr>
      <vt:lpstr>Método Abstracto</vt:lpstr>
      <vt:lpstr>Método Abstracto</vt:lpstr>
      <vt:lpstr>Método Abstracto</vt:lpstr>
      <vt:lpstr>Ejemplo de Método Abstracto</vt:lpstr>
      <vt:lpstr>Ejemplo de Método Abstracto</vt:lpstr>
      <vt:lpstr>Ejemplo de Método Abstracto</vt:lpstr>
      <vt:lpstr>Ejemplo de Método Abstracto</vt:lpstr>
      <vt:lpstr>Ejemplo de Método Abstracto</vt:lpstr>
      <vt:lpstr>Ejemplo de Método Abstracto</vt:lpstr>
      <vt:lpstr>Interfaz</vt:lpstr>
      <vt:lpstr>Interfaz</vt:lpstr>
      <vt:lpstr>Interfaz</vt:lpstr>
      <vt:lpstr>Ejemplo Interfaz</vt:lpstr>
      <vt:lpstr>Ejemplo Interfaz</vt:lpstr>
      <vt:lpstr>Ejemplo Interfaz</vt:lpstr>
      <vt:lpstr>Ejemplo Interfaz</vt:lpstr>
      <vt:lpstr>Interfaz</vt:lpstr>
      <vt:lpstr>Ejemplo Interfaz</vt:lpstr>
      <vt:lpstr>Ejemplo Interfaz</vt:lpstr>
      <vt:lpstr>Ejemplo Interfaz</vt:lpstr>
      <vt:lpstr>Ejemplo Interfaz</vt:lpstr>
      <vt:lpstr>Ejemplo Interfaz</vt:lpstr>
      <vt:lpstr>Ejemplo Interfaz</vt:lpstr>
      <vt:lpstr>Ejemplo de Método Abstracto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Angel</cp:lastModifiedBy>
  <cp:revision>211</cp:revision>
  <dcterms:created xsi:type="dcterms:W3CDTF">2012-09-14T09:01:05Z</dcterms:created>
  <dcterms:modified xsi:type="dcterms:W3CDTF">2021-10-12T20:05:20Z</dcterms:modified>
</cp:coreProperties>
</file>